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5"/>
  </p:sldMasterIdLst>
  <p:notesMasterIdLst>
    <p:notesMasterId r:id="rId28"/>
  </p:notesMasterIdLst>
  <p:sldIdLst>
    <p:sldId id="274" r:id="rId6"/>
    <p:sldId id="273" r:id="rId7"/>
    <p:sldId id="268" r:id="rId8"/>
    <p:sldId id="270" r:id="rId9"/>
    <p:sldId id="256" r:id="rId10"/>
    <p:sldId id="257" r:id="rId11"/>
    <p:sldId id="258" r:id="rId12"/>
    <p:sldId id="264" r:id="rId13"/>
    <p:sldId id="259" r:id="rId14"/>
    <p:sldId id="281" r:id="rId15"/>
    <p:sldId id="260" r:id="rId16"/>
    <p:sldId id="261" r:id="rId17"/>
    <p:sldId id="262" r:id="rId18"/>
    <p:sldId id="263" r:id="rId19"/>
    <p:sldId id="267" r:id="rId20"/>
    <p:sldId id="278" r:id="rId21"/>
    <p:sldId id="280" r:id="rId22"/>
    <p:sldId id="284" r:id="rId23"/>
    <p:sldId id="275" r:id="rId24"/>
    <p:sldId id="269" r:id="rId25"/>
    <p:sldId id="271" r:id="rId26"/>
    <p:sldId id="277" r:id="rId27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B Yagut" panose="00000400000000000000" pitchFamily="2" charset="-78"/>
      <p:regular r:id="rId33"/>
      <p:bold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B Zar" panose="00000400000000000000" pitchFamily="2" charset="-78"/>
      <p:regular r:id="rId37"/>
      <p:bold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255" autoAdjust="0"/>
  </p:normalViewPr>
  <p:slideViewPr>
    <p:cSldViewPr snapToGrid="0">
      <p:cViewPr varScale="1">
        <p:scale>
          <a:sx n="70" d="100"/>
          <a:sy n="70" d="100"/>
        </p:scale>
        <p:origin x="71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font" Target="fonts/font6.fntdata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1.fntdata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3.fntdata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font" Target="fonts/font2.fntdata"/><Relationship Id="rId35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F46109-396F-4D66-99EA-14632D780924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3EDB6C-341B-43B7-8B2B-4DAE209A5E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531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EDB6C-341B-43B7-8B2B-4DAE209A5E3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3068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EDB6C-341B-43B7-8B2B-4DAE209A5E3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7958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EDB6C-341B-43B7-8B2B-4DAE209A5E3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0470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EDB6C-341B-43B7-8B2B-4DAE209A5E3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6145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EDB6C-341B-43B7-8B2B-4DAE209A5E3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5281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EDB6C-341B-43B7-8B2B-4DAE209A5E3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7141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EDB6C-341B-43B7-8B2B-4DAE209A5E3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8333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EDB6C-341B-43B7-8B2B-4DAE209A5E3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9520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EDB6C-341B-43B7-8B2B-4DAE209A5E3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1380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EDB6C-341B-43B7-8B2B-4DAE209A5E3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3776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EDB6C-341B-43B7-8B2B-4DAE209A5E3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372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E2F13-EAD1-4102-869D-EB60943FCDB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4264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EDB6C-341B-43B7-8B2B-4DAE209A5E3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856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EDB6C-341B-43B7-8B2B-4DAE209A5E3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1717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94B0F-1D30-4C21-92A4-C41A87E5807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565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EDB6C-341B-43B7-8B2B-4DAE209A5E3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218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EDB6C-341B-43B7-8B2B-4DAE209A5E3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90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EDB6C-341B-43B7-8B2B-4DAE209A5E3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6034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EDB6C-341B-43B7-8B2B-4DAE209A5E3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113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EDB6C-341B-43B7-8B2B-4DAE209A5E3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760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EDB6C-341B-43B7-8B2B-4DAE209A5E3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0510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EDB6C-341B-43B7-8B2B-4DAE209A5E3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883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848CF-16E8-460F-973D-2F7158A19085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41161-A9AF-49A2-A3CB-F6F816BD4D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451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848CF-16E8-460F-973D-2F7158A19085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41161-A9AF-49A2-A3CB-F6F816BD4D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60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848CF-16E8-460F-973D-2F7158A19085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41161-A9AF-49A2-A3CB-F6F816BD4D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716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848CF-16E8-460F-973D-2F7158A19085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41161-A9AF-49A2-A3CB-F6F816BD4D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225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848CF-16E8-460F-973D-2F7158A19085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41161-A9AF-49A2-A3CB-F6F816BD4D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991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848CF-16E8-460F-973D-2F7158A19085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41161-A9AF-49A2-A3CB-F6F816BD4D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769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848CF-16E8-460F-973D-2F7158A19085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41161-A9AF-49A2-A3CB-F6F816BD4D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889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848CF-16E8-460F-973D-2F7158A19085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41161-A9AF-49A2-A3CB-F6F816BD4D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564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848CF-16E8-460F-973D-2F7158A19085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41161-A9AF-49A2-A3CB-F6F816BD4D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153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848CF-16E8-460F-973D-2F7158A19085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41161-A9AF-49A2-A3CB-F6F816BD4D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878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848CF-16E8-460F-973D-2F7158A19085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41161-A9AF-49A2-A3CB-F6F816BD4D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272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848CF-16E8-460F-973D-2F7158A19085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41161-A9AF-49A2-A3CB-F6F816BD4D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319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1021850" y="1050878"/>
            <a:ext cx="10247086" cy="24412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B Yagut" panose="00000400000000000000" pitchFamily="2" charset="-78"/>
              </a:rPr>
              <a:t> آشنایی با نظام اطلاعات سلامت کار، فرم‌های معاینات شغلی</a:t>
            </a:r>
            <a:r>
              <a:rPr kumimoji="0" lang="fa-IR" sz="44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B Yagut" panose="00000400000000000000" pitchFamily="2" charset="-78"/>
              </a:rPr>
              <a:t> و دوره‌ای، بازدیدهای محیط کار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B Yagut" panose="00000400000000000000" pitchFamily="2" charset="-78"/>
            </a:endParaRPr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899020" y="4531056"/>
            <a:ext cx="10247086" cy="11196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6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B Yagut" panose="00000400000000000000" pitchFamily="2" charset="-78"/>
              </a:rPr>
              <a:t>بهداشت حرفه‌ای</a:t>
            </a:r>
            <a:endParaRPr kumimoji="0" lang="en-US" sz="6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B Yagut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4933" y="4768741"/>
            <a:ext cx="3026033" cy="15558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127" y="4950222"/>
            <a:ext cx="3352800" cy="13620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239" y="107963"/>
            <a:ext cx="2701733" cy="9721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40036" y="0"/>
            <a:ext cx="2351964" cy="126184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4220" y="6248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42"/>
    </mc:Choice>
    <mc:Fallback xmlns="">
      <p:transition spd="slow" advTm="19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03" r="4255" b="12108"/>
          <a:stretch/>
        </p:blipFill>
        <p:spPr>
          <a:xfrm>
            <a:off x="246894" y="996287"/>
            <a:ext cx="11380999" cy="4825488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710611" y="0"/>
            <a:ext cx="4333462" cy="63438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Font typeface="Arial" panose="020B0604020202020204" pitchFamily="34" charset="0"/>
              <a:buNone/>
            </a:pPr>
            <a:r>
              <a:rPr lang="fa-IR" sz="4000" dirty="0">
                <a:cs typeface="B Yagut" panose="00000400000000000000" pitchFamily="2" charset="-78"/>
              </a:rPr>
              <a:t>چک لیست قالیبافان</a:t>
            </a:r>
          </a:p>
          <a:p>
            <a:pPr marL="0" indent="0" algn="ctr" rtl="1">
              <a:buFont typeface="Arial" panose="020B0604020202020204" pitchFamily="34" charset="0"/>
              <a:buNone/>
            </a:pPr>
            <a:endParaRPr lang="en-US" sz="4000" dirty="0"/>
          </a:p>
        </p:txBody>
      </p:sp>
      <p:pic>
        <p:nvPicPr>
          <p:cNvPr id="2" name="بخش دوم چک لیست قالیبافا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8213" y="59610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1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000"/>
    </mc:Choice>
    <mc:Fallback xmlns="">
      <p:transition spd="slow" advTm="8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257" y="188685"/>
            <a:ext cx="10515600" cy="972458"/>
          </a:xfrm>
        </p:spPr>
        <p:txBody>
          <a:bodyPr>
            <a:noAutofit/>
          </a:bodyPr>
          <a:lstStyle/>
          <a:p>
            <a:pPr algn="ctr" rtl="1"/>
            <a:r>
              <a:rPr lang="fa-IR" sz="4000" dirty="0">
                <a:cs typeface="B Yagut" panose="00000400000000000000" pitchFamily="2" charset="-78"/>
              </a:rPr>
              <a:t>فرم های بهداشت حرفه ای سامانه سیب</a:t>
            </a:r>
            <a:br>
              <a:rPr lang="fa-IR" sz="4000" dirty="0">
                <a:cs typeface="B Yagut" panose="00000400000000000000" pitchFamily="2" charset="-78"/>
              </a:rPr>
            </a:br>
            <a:r>
              <a:rPr lang="fa-IR" sz="4000" dirty="0">
                <a:cs typeface="B Yagut" panose="00000400000000000000" pitchFamily="2" charset="-78"/>
              </a:rPr>
              <a:t>((برنامه بهداشت کشاورزان))</a:t>
            </a:r>
            <a:endParaRPr lang="en-US" sz="4000" dirty="0">
              <a:cs typeface="B Yagut" panose="00000400000000000000" pitchFamily="2" charset="-78"/>
            </a:endParaRP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6" y="1227206"/>
            <a:ext cx="7465275" cy="5376793"/>
          </a:xfrm>
          <a:ln>
            <a:solidFill>
              <a:schemeClr val="accent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7649030" y="1480239"/>
            <a:ext cx="432525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3600" dirty="0">
                <a:cs typeface="B Yagut" panose="00000400000000000000" pitchFamily="2" charset="-78"/>
              </a:rPr>
              <a:t>نکته:</a:t>
            </a:r>
          </a:p>
          <a:p>
            <a:pPr algn="r" rtl="1"/>
            <a:r>
              <a:rPr lang="fa-IR" sz="3600" dirty="0">
                <a:cs typeface="B Yagut" panose="00000400000000000000" pitchFamily="2" charset="-78"/>
              </a:rPr>
              <a:t>این فرم در سامانه سیب بارگزاری شده و جهت کلیه شاغلین بخش کشاورزی تکمیل می گردد.</a:t>
            </a:r>
            <a:endParaRPr lang="en-US" sz="3600" dirty="0"/>
          </a:p>
        </p:txBody>
      </p:sp>
      <p:pic>
        <p:nvPicPr>
          <p:cNvPr id="6" name="بهداشت کشاورزا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6938" y="5729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34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000"/>
    </mc:Choice>
    <mc:Fallback xmlns="">
      <p:transition spd="slow" advTm="1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5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468"/>
            <a:ext cx="11368315" cy="1042761"/>
          </a:xfrm>
        </p:spPr>
        <p:txBody>
          <a:bodyPr>
            <a:noAutofit/>
          </a:bodyPr>
          <a:lstStyle/>
          <a:p>
            <a:pPr algn="ctr" rtl="1"/>
            <a:r>
              <a:rPr lang="fa-IR" sz="4000" dirty="0">
                <a:cs typeface="B Yagut" panose="00000400000000000000" pitchFamily="2" charset="-78"/>
              </a:rPr>
              <a:t>فرم های بهداشت حرفه ای سامانه سیب </a:t>
            </a:r>
            <a:br>
              <a:rPr lang="fa-IR" sz="4000" dirty="0">
                <a:cs typeface="B Yagut" panose="00000400000000000000" pitchFamily="2" charset="-78"/>
              </a:rPr>
            </a:br>
            <a:r>
              <a:rPr lang="fa-IR" sz="4000" dirty="0">
                <a:cs typeface="B Yagut" panose="00000400000000000000" pitchFamily="2" charset="-78"/>
              </a:rPr>
              <a:t>((برنامه قالیبافی))</a:t>
            </a:r>
            <a:endParaRPr lang="en-US" sz="4000" dirty="0">
              <a:cs typeface="B Yagut" panose="00000400000000000000" pitchFamily="2" charset="-78"/>
            </a:endParaRP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71" y="1308265"/>
            <a:ext cx="6099639" cy="5469904"/>
          </a:xfrm>
          <a:ln>
            <a:solidFill>
              <a:schemeClr val="accent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7431313" y="1799550"/>
            <a:ext cx="403497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3200" dirty="0">
                <a:cs typeface="B Yagut" panose="00000400000000000000" pitchFamily="2" charset="-78"/>
              </a:rPr>
              <a:t>نکته: </a:t>
            </a:r>
          </a:p>
          <a:p>
            <a:pPr algn="r" rtl="1"/>
            <a:r>
              <a:rPr lang="fa-IR" sz="3200" dirty="0">
                <a:cs typeface="B Yagut" panose="00000400000000000000" pitchFamily="2" charset="-78"/>
              </a:rPr>
              <a:t>این فرم در سامانه سیب بارگزاری شده و جهت کلیه شاغلین بخش قالیبافی تکمیل می گردد.</a:t>
            </a:r>
            <a:endParaRPr lang="en-US" sz="3200" dirty="0"/>
          </a:p>
        </p:txBody>
      </p:sp>
      <p:pic>
        <p:nvPicPr>
          <p:cNvPr id="3" name="فرم قالیبافی سیب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89063" y="58658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13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00"/>
    </mc:Choice>
    <mc:Fallback xmlns="">
      <p:transition spd="slow" advTm="4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145" y="213756"/>
            <a:ext cx="10605655" cy="1522279"/>
          </a:xfrm>
        </p:spPr>
        <p:txBody>
          <a:bodyPr>
            <a:noAutofit/>
          </a:bodyPr>
          <a:lstStyle/>
          <a:p>
            <a:pPr algn="ctr" rtl="1"/>
            <a:r>
              <a:rPr lang="fa-IR" sz="4000" dirty="0">
                <a:cs typeface="B Yagut" panose="00000400000000000000" pitchFamily="2" charset="-78"/>
              </a:rPr>
              <a:t>فرم های بهداشت حرفه ای سامانه سیب </a:t>
            </a:r>
            <a:br>
              <a:rPr lang="fa-IR" sz="4000" dirty="0">
                <a:cs typeface="B Yagut" panose="00000400000000000000" pitchFamily="2" charset="-78"/>
              </a:rPr>
            </a:br>
            <a:r>
              <a:rPr lang="fa-IR" sz="4000" dirty="0">
                <a:cs typeface="B Yagut" panose="00000400000000000000" pitchFamily="2" charset="-78"/>
              </a:rPr>
              <a:t>((چک لیست بررسی وضعیت ارگونومی دانش آموزان))</a:t>
            </a:r>
            <a:endParaRPr lang="en-US" sz="4000" dirty="0">
              <a:cs typeface="B Yagut" panose="00000400000000000000" pitchFamily="2" charset="-78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03" y="1596084"/>
            <a:ext cx="11715087" cy="32056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333829" y="5297492"/>
            <a:ext cx="116114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3200" dirty="0">
                <a:cs typeface="B Yagut" pitchFamily="2" charset="-78"/>
              </a:rPr>
              <a:t>این چک لیست جهت دانش آموزان 6 تا 18 سال در سامانه سیب بارگزاری شده وبه صورت سالانه تکمیل می گردد</a:t>
            </a:r>
            <a:endParaRPr lang="en-US" sz="3200" dirty="0">
              <a:cs typeface="B Yagut" pitchFamily="2" charset="-78"/>
            </a:endParaRPr>
          </a:p>
        </p:txBody>
      </p:sp>
      <p:pic>
        <p:nvPicPr>
          <p:cNvPr id="3" name="ارگونومی دانش اموز سیب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3345" y="5857666"/>
            <a:ext cx="609600" cy="65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46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00"/>
    </mc:Choice>
    <mc:Fallback xmlns="">
      <p:transition spd="slow" advTm="5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191" y="58057"/>
            <a:ext cx="10515600" cy="899885"/>
          </a:xfrm>
        </p:spPr>
        <p:txBody>
          <a:bodyPr>
            <a:normAutofit fontScale="90000"/>
          </a:bodyPr>
          <a:lstStyle/>
          <a:p>
            <a:pPr algn="ctr" rtl="1"/>
            <a:r>
              <a:rPr lang="fa-IR" dirty="0">
                <a:cs typeface="B Yagut" panose="00000400000000000000" pitchFamily="2" charset="-78"/>
              </a:rPr>
              <a:t>فرم های بهداشت حرفه ای سامانه سیب </a:t>
            </a:r>
            <a:r>
              <a:rPr lang="fa-IR" dirty="0"/>
              <a:t/>
            </a:r>
            <a:br>
              <a:rPr lang="fa-IR" dirty="0"/>
            </a:br>
            <a:r>
              <a:rPr lang="fa-IR" dirty="0"/>
              <a:t>((چک لیست مشاغل خانگی))</a:t>
            </a:r>
            <a:endParaRPr lang="en-US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16" y="1087362"/>
            <a:ext cx="7415716" cy="5545667"/>
          </a:xfrm>
          <a:ln>
            <a:solidFill>
              <a:schemeClr val="accent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7416800" y="1785035"/>
            <a:ext cx="465908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3200" dirty="0"/>
              <a:t>نکته : </a:t>
            </a:r>
          </a:p>
          <a:p>
            <a:pPr algn="r" rtl="1"/>
            <a:r>
              <a:rPr lang="fa-IR" sz="3200" dirty="0"/>
              <a:t>جهت شاغلین کارگاه های خانگی </a:t>
            </a:r>
            <a:r>
              <a:rPr lang="fa-IR" sz="3200" dirty="0">
                <a:cs typeface="B Yagut" panose="00000400000000000000" pitchFamily="2" charset="-78"/>
              </a:rPr>
              <a:t>در سامانه سیب بارگزاری شده و</a:t>
            </a:r>
            <a:r>
              <a:rPr lang="fa-IR" sz="3200" dirty="0"/>
              <a:t>تکمیل می گردد. </a:t>
            </a:r>
            <a:endParaRPr lang="en-US" sz="3200" dirty="0"/>
          </a:p>
        </p:txBody>
      </p:sp>
      <p:pic>
        <p:nvPicPr>
          <p:cNvPr id="3" name="مشاغل خانگی سیب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3925" y="5619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48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00"/>
    </mc:Choice>
    <mc:Fallback xmlns="">
      <p:transition spd="slow" advTm="6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0457" y="232229"/>
            <a:ext cx="9666514" cy="870857"/>
          </a:xfrm>
        </p:spPr>
        <p:txBody>
          <a:bodyPr>
            <a:normAutofit/>
          </a:bodyPr>
          <a:lstStyle/>
          <a:p>
            <a:pPr algn="ctr"/>
            <a:r>
              <a:rPr lang="fa-IR" sz="4000" dirty="0">
                <a:cs typeface="B Yagut" pitchFamily="2" charset="-78"/>
              </a:rPr>
              <a:t>فرم گزارش دهی و فرم الف و ب بهداشت حرفه‌ای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33829" y="1001486"/>
            <a:ext cx="11669485" cy="56605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just" rtl="1">
              <a:lnSpc>
                <a:spcPct val="150000"/>
              </a:lnSpc>
              <a:spcBef>
                <a:spcPct val="0"/>
              </a:spcBef>
            </a:pPr>
            <a:r>
              <a:rPr lang="fa-IR" sz="2400" b="1" dirty="0">
                <a:cs typeface="B Yagut" pitchFamily="2" charset="-78"/>
              </a:rPr>
              <a:t>فرم گزارش دهی</a:t>
            </a:r>
            <a:r>
              <a:rPr lang="fa-IR" sz="2400" dirty="0" smtClean="0">
                <a:cs typeface="B Yagut" pitchFamily="2" charset="-78"/>
              </a:rPr>
              <a:t>: </a:t>
            </a:r>
            <a:r>
              <a:rPr lang="fa-IR" sz="2400" dirty="0">
                <a:cs typeface="B Yagut" pitchFamily="2" charset="-78"/>
              </a:rPr>
              <a:t>اطلاعات ثبت شده در فرمهاي بازديد كارگاهي جمع بندی میشود.</a:t>
            </a:r>
            <a:endParaRPr lang="fa-IR" sz="2400" b="1" dirty="0">
              <a:cs typeface="B Yagut" pitchFamily="2" charset="-78"/>
            </a:endParaRPr>
          </a:p>
          <a:p>
            <a:pPr lvl="0" algn="just" rtl="1">
              <a:lnSpc>
                <a:spcPct val="150000"/>
              </a:lnSpc>
              <a:spcBef>
                <a:spcPct val="0"/>
              </a:spcBef>
            </a:pPr>
            <a:r>
              <a:rPr lang="fa-IR" sz="2400" b="1" dirty="0">
                <a:cs typeface="B Yagut" pitchFamily="2" charset="-78"/>
              </a:rPr>
              <a:t>فرم الف شاخصهاي اختصاصي مركز بهداشت </a:t>
            </a:r>
            <a:r>
              <a:rPr lang="fa-IR" sz="2400" b="1" dirty="0" smtClean="0">
                <a:cs typeface="B Yagut" pitchFamily="2" charset="-78"/>
              </a:rPr>
              <a:t>شهرستان</a:t>
            </a:r>
            <a:r>
              <a:rPr lang="fa-IR" sz="2400" b="1" dirty="0">
                <a:cs typeface="B Yagut" pitchFamily="2" charset="-78"/>
              </a:rPr>
              <a:t>:</a:t>
            </a:r>
          </a:p>
          <a:p>
            <a:pPr lvl="1" algn="just" rtl="1">
              <a:lnSpc>
                <a:spcPct val="150000"/>
              </a:lnSpc>
              <a:spcBef>
                <a:spcPct val="0"/>
              </a:spcBef>
            </a:pPr>
            <a:r>
              <a:rPr lang="fa-IR" sz="2400" dirty="0">
                <a:cs typeface="B Yagut" pitchFamily="2" charset="-78"/>
              </a:rPr>
              <a:t>این فرم شامل شاخصهای مهم بهداشت حرفه ای می باشد از جمله: درصد كارگاههاي تحت پوشش ،شاغلين تحت پوشش، بازرسيهاي انجام شده، كارگاههاي داراي ريسك بالاي بيماريهاي شغلي، شاغلين تحت پوشش معاینات شغلی و .... که جمعا 22 شاخص مهم را ارائه می نماید. که می تواند به خوبی گویای وضعیت بهداشت حرفه ای منطقه تحت پوشش مرکز مربوطه باشد.</a:t>
            </a:r>
            <a:endParaRPr lang="en-US" sz="2400" dirty="0">
              <a:cs typeface="B Yagut" pitchFamily="2" charset="-78"/>
            </a:endParaRPr>
          </a:p>
          <a:p>
            <a:pPr lvl="0" algn="just" rtl="1">
              <a:lnSpc>
                <a:spcPct val="150000"/>
              </a:lnSpc>
              <a:spcBef>
                <a:spcPct val="0"/>
              </a:spcBef>
            </a:pPr>
            <a:r>
              <a:rPr lang="fa-IR" sz="2400" b="1" dirty="0">
                <a:cs typeface="B Yagut" pitchFamily="2" charset="-78"/>
              </a:rPr>
              <a:t>فرم ب: شاخصهای پنل واحد بهداشت حرفه‌ای</a:t>
            </a:r>
          </a:p>
          <a:p>
            <a:pPr lvl="1" algn="just" rtl="1"/>
            <a:r>
              <a:rPr lang="fa-IR" sz="2400" dirty="0">
                <a:cs typeface="B Yagut" pitchFamily="2" charset="-78"/>
              </a:rPr>
              <a:t> این فرم شامل شاخصهای ((درصد کارگاه های بازرسی شده، درصد شاغلین معاینه شده شغلی، درصد شاغلین در مواجهه با صدای زیان اور، درصد شاغلین دارای ایستگاه کار و وضعیت نامناسب بدن در حین کار))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B Yagut" pitchFamily="2" charset="-78"/>
            </a:endParaRPr>
          </a:p>
        </p:txBody>
      </p:sp>
      <p:pic>
        <p:nvPicPr>
          <p:cNvPr id="3" name="فرم گزارش ده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8161" y="55517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28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800"/>
    </mc:Choice>
    <mc:Fallback xmlns="">
      <p:transition spd="slow" advTm="144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5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9880" y="365125"/>
            <a:ext cx="8773611" cy="6252835"/>
          </a:xfrm>
          <a:prstGeom prst="rect">
            <a:avLst/>
          </a:prstGeom>
        </p:spPr>
      </p:pic>
      <p:pic>
        <p:nvPicPr>
          <p:cNvPr id="2" name="تصویر فرم ال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" y="58658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00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00"/>
    </mc:Choice>
    <mc:Fallback xmlns="">
      <p:transition spd="slow" advTm="33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فرم ب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5867122"/>
            <a:ext cx="609600" cy="6096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156522"/>
            <a:ext cx="10352964" cy="632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7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500"/>
    </mc:Choice>
    <mc:Fallback xmlns="">
      <p:transition spd="slow" advTm="47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9999" y="11281"/>
            <a:ext cx="6981372" cy="768626"/>
          </a:xfrm>
        </p:spPr>
        <p:txBody>
          <a:bodyPr>
            <a:noAutofit/>
          </a:bodyPr>
          <a:lstStyle/>
          <a:p>
            <a:pPr lvl="0" algn="ctr" rtl="1">
              <a:lnSpc>
                <a:spcPts val="3900"/>
              </a:lnSpc>
              <a:defRPr/>
            </a:pPr>
            <a:r>
              <a:rPr lang="fa-IR" sz="4000" dirty="0">
                <a:cs typeface="B Yagut" pitchFamily="2" charset="-78"/>
              </a:rPr>
              <a:t>بخشهای مختلف پرونده پزشکی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33334" y="826682"/>
            <a:ext cx="10937966" cy="57184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1" algn="r" rtl="1">
              <a:lnSpc>
                <a:spcPct val="200000"/>
              </a:lnSpc>
              <a:spcBef>
                <a:spcPct val="0"/>
              </a:spcBef>
            </a:pPr>
            <a:r>
              <a:rPr kumimoji="0" lang="fa-I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B Yagut" pitchFamily="2" charset="-78"/>
              </a:rPr>
              <a:t>1-</a:t>
            </a:r>
            <a:r>
              <a:rPr kumimoji="0" lang="fa-IR" sz="2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B Yagut" pitchFamily="2" charset="-78"/>
              </a:rPr>
              <a:t> مشخصات فردی شاغل</a:t>
            </a:r>
          </a:p>
          <a:p>
            <a:pPr lvl="1" algn="r" rtl="1">
              <a:lnSpc>
                <a:spcPct val="200000"/>
              </a:lnSpc>
              <a:spcBef>
                <a:spcPct val="0"/>
              </a:spcBef>
            </a:pPr>
            <a:r>
              <a:rPr lang="fa-IR" sz="2000" baseline="0" dirty="0">
                <a:latin typeface="+mj-lt"/>
                <a:ea typeface="+mj-ea"/>
                <a:cs typeface="B Yagut" pitchFamily="2" charset="-78"/>
              </a:rPr>
              <a:t>2-سوابق</a:t>
            </a:r>
            <a:r>
              <a:rPr lang="fa-IR" sz="2000" dirty="0">
                <a:latin typeface="+mj-lt"/>
                <a:ea typeface="+mj-ea"/>
                <a:cs typeface="B Yagut" pitchFamily="2" charset="-78"/>
              </a:rPr>
              <a:t> شغلی</a:t>
            </a:r>
          </a:p>
          <a:p>
            <a:pPr lvl="1" algn="r" rtl="1">
              <a:lnSpc>
                <a:spcPct val="200000"/>
              </a:lnSpc>
              <a:spcBef>
                <a:spcPct val="0"/>
              </a:spcBef>
            </a:pPr>
            <a:r>
              <a:rPr lang="fa-IR" sz="2000" dirty="0">
                <a:latin typeface="+mj-lt"/>
                <a:ea typeface="+mj-ea"/>
                <a:cs typeface="B Yagut" pitchFamily="2" charset="-78"/>
              </a:rPr>
              <a:t>3-عوامل زیان آور محیط کار</a:t>
            </a:r>
          </a:p>
          <a:p>
            <a:pPr lvl="1" algn="r" rtl="1">
              <a:lnSpc>
                <a:spcPct val="200000"/>
              </a:lnSpc>
              <a:spcBef>
                <a:spcPct val="0"/>
              </a:spcBef>
            </a:pPr>
            <a:r>
              <a:rPr kumimoji="0" lang="fa-I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B Yagut" pitchFamily="2" charset="-78"/>
              </a:rPr>
              <a:t>4-سابقه</a:t>
            </a:r>
            <a:r>
              <a:rPr kumimoji="0" lang="fa-IR" sz="2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B Yagut" pitchFamily="2" charset="-78"/>
              </a:rPr>
              <a:t> شخصی، خانوادگی و پزشکی (بر اساس پاسخ شاغل تکمیل می شود)</a:t>
            </a:r>
          </a:p>
          <a:p>
            <a:pPr lvl="1" algn="r" rtl="1">
              <a:lnSpc>
                <a:spcPct val="150000"/>
              </a:lnSpc>
              <a:spcBef>
                <a:spcPct val="0"/>
              </a:spcBef>
            </a:pPr>
            <a:r>
              <a:rPr lang="fa-IR" sz="2000" baseline="0" dirty="0">
                <a:latin typeface="+mj-lt"/>
                <a:ea typeface="+mj-ea"/>
                <a:cs typeface="B Yagut" pitchFamily="2" charset="-78"/>
              </a:rPr>
              <a:t>5-</a:t>
            </a:r>
            <a:r>
              <a:rPr lang="fa-IR" sz="2000" dirty="0">
                <a:latin typeface="+mj-lt"/>
                <a:ea typeface="+mj-ea"/>
                <a:cs typeface="B Yagut" pitchFamily="2" charset="-78"/>
              </a:rPr>
              <a:t> معاینات</a:t>
            </a:r>
          </a:p>
          <a:p>
            <a:pPr lvl="1" algn="r" rtl="1">
              <a:lnSpc>
                <a:spcPct val="200000"/>
              </a:lnSpc>
              <a:spcBef>
                <a:spcPct val="0"/>
              </a:spcBef>
            </a:pPr>
            <a:r>
              <a:rPr lang="fa-IR" sz="2000" dirty="0">
                <a:cs typeface="B Yagut" pitchFamily="2" charset="-78"/>
              </a:rPr>
              <a:t>6- آزمایشات (ادرار و خون )</a:t>
            </a:r>
          </a:p>
          <a:p>
            <a:pPr lvl="1" algn="r" rtl="1">
              <a:lnSpc>
                <a:spcPct val="200000"/>
              </a:lnSpc>
              <a:spcBef>
                <a:spcPct val="0"/>
              </a:spcBef>
            </a:pPr>
            <a:r>
              <a:rPr lang="fa-IR" sz="2000" dirty="0">
                <a:cs typeface="B Yagut" pitchFamily="2" charset="-78"/>
              </a:rPr>
              <a:t>7– پاراکلینیک </a:t>
            </a:r>
          </a:p>
          <a:p>
            <a:pPr lvl="1" algn="r" rtl="1">
              <a:lnSpc>
                <a:spcPct val="200000"/>
              </a:lnSpc>
              <a:spcBef>
                <a:spcPct val="0"/>
              </a:spcBef>
            </a:pPr>
            <a:r>
              <a:rPr lang="fa-IR" sz="2000" dirty="0">
                <a:cs typeface="B Yagut" pitchFamily="2" charset="-78"/>
              </a:rPr>
              <a:t>8- ثبت مشاوره ها و نتایج ارجاع ها</a:t>
            </a:r>
          </a:p>
          <a:p>
            <a:pPr lvl="1" algn="r" rtl="1">
              <a:lnSpc>
                <a:spcPct val="200000"/>
              </a:lnSpc>
              <a:spcBef>
                <a:spcPct val="0"/>
              </a:spcBef>
            </a:pPr>
            <a:r>
              <a:rPr lang="fa-IR" sz="2000" dirty="0">
                <a:cs typeface="B Yagut" pitchFamily="2" charset="-78"/>
              </a:rPr>
              <a:t>9- نظریه نهایی پزشک متخصص طب کار/ سلامت شغلی در خصوص کار شاغل</a:t>
            </a:r>
            <a:endParaRPr lang="fa-IR" sz="2000" dirty="0">
              <a:latin typeface="+mj-lt"/>
              <a:ea typeface="+mj-ea"/>
              <a:cs typeface="B Yagut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397" y="616122"/>
            <a:ext cx="3763971" cy="23538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498" y="3016751"/>
            <a:ext cx="3675374" cy="2665474"/>
          </a:xfrm>
          <a:prstGeom prst="rect">
            <a:avLst/>
          </a:prstGeom>
        </p:spPr>
      </p:pic>
      <p:pic>
        <p:nvPicPr>
          <p:cNvPr id="3" name="پرونده پزشک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88422" y="5682225"/>
            <a:ext cx="609600" cy="63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06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000"/>
    </mc:Choice>
    <mc:Fallback xmlns="">
      <p:transition spd="slow" advTm="16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0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2859" y="1552806"/>
            <a:ext cx="11335657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lnSpc>
                <a:spcPct val="200000"/>
              </a:lnSpc>
            </a:pPr>
            <a:r>
              <a:rPr lang="fa-IR" sz="2800" dirty="0">
                <a:latin typeface="Times New Roman" pitchFamily="18" charset="0"/>
                <a:cs typeface="B Yagut" pitchFamily="2" charset="-78"/>
              </a:rPr>
              <a:t>فرم های متنوع بهداشت حرفه</a:t>
            </a:r>
            <a:r>
              <a:rPr lang="fa-IR" sz="2800" dirty="0">
                <a:latin typeface="Times New Roman" pitchFamily="18" charset="0"/>
                <a:cs typeface="B Zar"/>
              </a:rPr>
              <a:t>‌</a:t>
            </a:r>
            <a:r>
              <a:rPr lang="fa-IR" sz="2800" dirty="0">
                <a:latin typeface="Times New Roman" pitchFamily="18" charset="0"/>
                <a:cs typeface="B Yagut" pitchFamily="2" charset="-78"/>
              </a:rPr>
              <a:t>ای نشان می</a:t>
            </a:r>
            <a:r>
              <a:rPr lang="fa-IR" sz="2800" dirty="0">
                <a:latin typeface="Times New Roman" pitchFamily="18" charset="0"/>
                <a:cs typeface="B Zar"/>
              </a:rPr>
              <a:t>‌</a:t>
            </a:r>
            <a:r>
              <a:rPr lang="fa-IR" sz="2800" dirty="0">
                <a:latin typeface="Times New Roman" pitchFamily="18" charset="0"/>
                <a:cs typeface="B Yagut" pitchFamily="2" charset="-78"/>
              </a:rPr>
              <a:t>دهد اطلاعات کارگاهها و شاغلین در سطح کشور حتی در نقاط روستایی توسط واحد سلامت محیط کار وزارت بهداشت و درمان به دقت رصد می</a:t>
            </a:r>
            <a:r>
              <a:rPr lang="fa-IR" sz="2800" dirty="0">
                <a:latin typeface="Times New Roman" pitchFamily="18" charset="0"/>
                <a:cs typeface="B Zar"/>
              </a:rPr>
              <a:t>‌</a:t>
            </a:r>
            <a:r>
              <a:rPr lang="fa-IR" sz="2800" dirty="0">
                <a:latin typeface="Times New Roman" pitchFamily="18" charset="0"/>
                <a:cs typeface="B Yagut" pitchFamily="2" charset="-78"/>
              </a:rPr>
              <a:t>گردد؛ مهارت بهورزان در تکمیل این فرم ها سهم بسزایی در جمع آوری اطلاعات دقیق از تعداد شاغلین در شغل</a:t>
            </a:r>
            <a:r>
              <a:rPr lang="fa-IR" sz="2800" dirty="0">
                <a:latin typeface="Times New Roman" pitchFamily="18" charset="0"/>
                <a:cs typeface="B Zar"/>
              </a:rPr>
              <a:t>‌</a:t>
            </a:r>
            <a:r>
              <a:rPr lang="fa-IR" sz="2800" dirty="0">
                <a:latin typeface="Times New Roman" pitchFamily="18" charset="0"/>
                <a:cs typeface="B Yagut" pitchFamily="2" charset="-78"/>
              </a:rPr>
              <a:t>های مختلف روستایی به تفکیک سن و جنس و همچنین فراوانی عوامل زیان آور خواهد داشت. </a:t>
            </a:r>
            <a:endParaRPr lang="en-US" sz="2800" dirty="0">
              <a:cs typeface="B Yagut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04456" y="297320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a-IR" sz="4000" dirty="0">
                <a:latin typeface="Times New Roman" pitchFamily="18" charset="0"/>
                <a:cs typeface="B Yagut" pitchFamily="2" charset="-78"/>
              </a:rPr>
              <a:t>خلاصه و نتیجه گیری</a:t>
            </a:r>
            <a:endParaRPr lang="en-US" sz="4000" dirty="0">
              <a:cs typeface="B Yagut" pitchFamily="2" charset="-78"/>
            </a:endParaRPr>
          </a:p>
        </p:txBody>
      </p:sp>
      <p:pic>
        <p:nvPicPr>
          <p:cNvPr id="2" name="خلاصه اصل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4813" y="572928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50"/>
    </mc:Choice>
    <mc:Fallback xmlns="">
      <p:transition spd="slow" advTm="55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11424" y="0"/>
            <a:ext cx="6551740" cy="1048512"/>
          </a:xfrm>
        </p:spPr>
        <p:txBody>
          <a:bodyPr>
            <a:normAutofit/>
          </a:bodyPr>
          <a:lstStyle/>
          <a:p>
            <a:pPr algn="ctr" rtl="1"/>
            <a:r>
              <a:rPr lang="fa-IR" b="1" dirty="0">
                <a:cs typeface="B Yagut" panose="00000400000000000000" pitchFamily="2" charset="-78"/>
              </a:rPr>
              <a:t> مشخصات سند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880805" y="1243583"/>
            <a:ext cx="3510407" cy="542163"/>
          </a:xfrm>
        </p:spPr>
        <p:txBody>
          <a:bodyPr/>
          <a:lstStyle/>
          <a:p>
            <a:pPr algn="ctr" rtl="1"/>
            <a:r>
              <a:rPr lang="fa-IR" dirty="0">
                <a:cs typeface="B Yagut" panose="00000400000000000000" pitchFamily="2" charset="-78"/>
              </a:rPr>
              <a:t>مشخصات مدرس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78927" y="3243545"/>
            <a:ext cx="5157787" cy="2529458"/>
          </a:xfrm>
        </p:spPr>
        <p:txBody>
          <a:bodyPr>
            <a:normAutofit/>
          </a:bodyPr>
          <a:lstStyle/>
          <a:p>
            <a:pPr marL="0" indent="0" algn="ctr" rtl="1">
              <a:lnSpc>
                <a:spcPct val="150000"/>
              </a:lnSpc>
              <a:buNone/>
            </a:pPr>
            <a:r>
              <a:rPr lang="fa-IR" sz="2000" b="1" dirty="0">
                <a:cs typeface="B Yagut" panose="00000400000000000000" pitchFamily="2" charset="-78"/>
              </a:rPr>
              <a:t>مهندس احمدرضا رهسپار</a:t>
            </a:r>
          </a:p>
          <a:p>
            <a:pPr marL="0" indent="0" algn="ctr" rtl="1">
              <a:lnSpc>
                <a:spcPct val="150000"/>
              </a:lnSpc>
              <a:buNone/>
            </a:pPr>
            <a:r>
              <a:rPr lang="fa-IR" sz="2000" dirty="0">
                <a:cs typeface="B Yagut" panose="00000400000000000000" pitchFamily="2" charset="-78"/>
              </a:rPr>
              <a:t>کارشناس ارشد مهندسی بهداشت محیط</a:t>
            </a:r>
          </a:p>
          <a:p>
            <a:pPr marL="0" indent="0" algn="ctr" rtl="1">
              <a:lnSpc>
                <a:spcPct val="150000"/>
              </a:lnSpc>
              <a:buNone/>
            </a:pPr>
            <a:r>
              <a:rPr lang="fa-IR" sz="2000" dirty="0">
                <a:cs typeface="B Yagut" panose="00000400000000000000" pitchFamily="2" charset="-78"/>
              </a:rPr>
              <a:t>مربی مرکز آموزش بهورزی شهرستان </a:t>
            </a:r>
            <a:r>
              <a:rPr lang="fa-IR" sz="2000" b="1" dirty="0">
                <a:cs typeface="B Yagut" panose="00000400000000000000" pitchFamily="2" charset="-78"/>
              </a:rPr>
              <a:t>داراب</a:t>
            </a:r>
            <a:endParaRPr lang="fa-IR" sz="2000" dirty="0">
              <a:cs typeface="B Yagut" panose="00000400000000000000" pitchFamily="2" charset="-78"/>
            </a:endParaRPr>
          </a:p>
          <a:p>
            <a:pPr marL="0" indent="0" algn="ctr" rtl="1">
              <a:lnSpc>
                <a:spcPct val="150000"/>
              </a:lnSpc>
              <a:buNone/>
            </a:pPr>
            <a:r>
              <a:rPr lang="fa-IR" sz="2000" dirty="0">
                <a:cs typeface="B Yagut" panose="00000400000000000000" pitchFamily="2" charset="-78"/>
              </a:rPr>
              <a:t> دانشگاه علوم پزشکی و خدمات بهداشتی درمانی </a:t>
            </a:r>
            <a:r>
              <a:rPr lang="fa-IR" sz="2000" b="1" dirty="0">
                <a:cs typeface="B Yagut" panose="00000400000000000000" pitchFamily="2" charset="-78"/>
              </a:rPr>
              <a:t>شیراز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193536" y="1548384"/>
            <a:ext cx="5183188" cy="432435"/>
          </a:xfrm>
        </p:spPr>
        <p:txBody>
          <a:bodyPr/>
          <a:lstStyle/>
          <a:p>
            <a:pPr algn="ctr" rtl="1"/>
            <a:r>
              <a:rPr lang="fa-IR" dirty="0">
                <a:cs typeface="B Yagut" panose="00000400000000000000" pitchFamily="2" charset="-78"/>
              </a:rPr>
              <a:t>مشخصات بسته آموزشی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193536" y="2480691"/>
            <a:ext cx="5454460" cy="3684588"/>
          </a:xfrm>
        </p:spPr>
        <p:txBody>
          <a:bodyPr>
            <a:normAutofit/>
          </a:bodyPr>
          <a:lstStyle/>
          <a:p>
            <a:pPr algn="r" rtl="1"/>
            <a:r>
              <a:rPr lang="fa-IR" sz="2000" dirty="0">
                <a:cs typeface="B Yagut" panose="00000400000000000000" pitchFamily="2" charset="-78"/>
              </a:rPr>
              <a:t>حیطه درس: </a:t>
            </a:r>
            <a:r>
              <a:rPr lang="fa-IR" sz="2000" b="1" dirty="0">
                <a:cs typeface="B Yagut" panose="00000400000000000000" pitchFamily="2" charset="-78"/>
              </a:rPr>
              <a:t>بهداشت حرفه ای</a:t>
            </a:r>
          </a:p>
          <a:p>
            <a:pPr lvl="0" algn="r" rtl="1"/>
            <a:r>
              <a:rPr lang="fa-IR" sz="2000" dirty="0"/>
              <a:t>تاریخ آخرین بازنگری</a:t>
            </a:r>
            <a:r>
              <a:rPr lang="fa-IR" sz="2000" dirty="0" smtClean="0"/>
              <a:t>: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9</a:t>
            </a:r>
            <a:r>
              <a:rPr lang="fa-IR" sz="2000" dirty="0">
                <a:solidFill>
                  <a:prstClr val="black"/>
                </a:solidFill>
              </a:rPr>
              <a:t>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تیر1399</a:t>
            </a:r>
          </a:p>
          <a:p>
            <a:pPr algn="r" rtl="1"/>
            <a:r>
              <a:rPr lang="fa-IR" sz="2000" dirty="0" smtClean="0">
                <a:cs typeface="B Yagut" panose="00000400000000000000" pitchFamily="2" charset="-78"/>
              </a:rPr>
              <a:t>نوبت </a:t>
            </a:r>
            <a:r>
              <a:rPr lang="fa-IR" sz="2000" dirty="0">
                <a:cs typeface="B Yagut" panose="00000400000000000000" pitchFamily="2" charset="-78"/>
              </a:rPr>
              <a:t>تهیه: 1</a:t>
            </a:r>
          </a:p>
          <a:p>
            <a:pPr algn="r" rtl="1"/>
            <a:r>
              <a:rPr lang="fa-IR" sz="2000" dirty="0" smtClean="0">
                <a:cs typeface="B Yagut" panose="00000400000000000000" pitchFamily="2" charset="-78"/>
              </a:rPr>
              <a:t> </a:t>
            </a:r>
            <a:r>
              <a:rPr lang="fa-IR" sz="2000" dirty="0">
                <a:cs typeface="B Yagut" panose="00000400000000000000" pitchFamily="2" charset="-78"/>
              </a:rPr>
              <a:t>نام فایل: </a:t>
            </a:r>
            <a:r>
              <a:rPr lang="en-US" sz="2000" dirty="0" smtClean="0">
                <a:cs typeface="B Yagut" panose="00000400000000000000" pitchFamily="2" charset="-78"/>
              </a:rPr>
              <a:t>BH-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ashenaee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ba-nezam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etelaat salamat kar-formhae moaienat shoghli-v-dorahee-v-bazdidhae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mohit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kar-edi2</a:t>
            </a:r>
            <a:endParaRPr lang="fa-IR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ahmad\Desktop\rahsepar-ahmadrez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02800" y="1785746"/>
            <a:ext cx="1066419" cy="1134009"/>
          </a:xfrm>
          <a:prstGeom prst="rect">
            <a:avLst/>
          </a:prstGeom>
          <a:noFill/>
        </p:spPr>
      </p:pic>
      <p:pic>
        <p:nvPicPr>
          <p:cNvPr id="3" name="معرف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3813" y="6492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77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6742" y="1226135"/>
            <a:ext cx="1161142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r" rtl="1">
              <a:lnSpc>
                <a:spcPct val="250000"/>
              </a:lnSpc>
              <a:buFont typeface="+mj-lt"/>
              <a:buAutoNum type="arabicPeriod"/>
            </a:pPr>
            <a:r>
              <a:rPr lang="fa-IR" sz="2400" dirty="0">
                <a:cs typeface="B Yagut" pitchFamily="2" charset="-78"/>
              </a:rPr>
              <a:t>نظام اطلاعات بهداشت حرفه‌ای شامل چه فرم‌هایی می باشد؟</a:t>
            </a:r>
          </a:p>
          <a:p>
            <a:pPr marL="457200" indent="-457200" algn="r" rtl="1">
              <a:lnSpc>
                <a:spcPct val="250000"/>
              </a:lnSpc>
              <a:buFont typeface="+mj-lt"/>
              <a:buAutoNum type="arabicPeriod"/>
            </a:pPr>
            <a:r>
              <a:rPr lang="fa-IR" sz="2400" dirty="0">
                <a:cs typeface="B Yagut" pitchFamily="2" charset="-78"/>
              </a:rPr>
              <a:t>چه فرم‌هایی در سامانه یکپارچه بهداشت (سیب) در رابطه به بهداشت حرفه‌ای موجود است؟</a:t>
            </a:r>
          </a:p>
          <a:p>
            <a:pPr marL="457200" indent="-457200" algn="r" rtl="1">
              <a:lnSpc>
                <a:spcPct val="250000"/>
              </a:lnSpc>
              <a:buFont typeface="+mj-lt"/>
              <a:buAutoNum type="arabicPeriod"/>
            </a:pPr>
            <a:r>
              <a:rPr lang="fa-IR" sz="2400" dirty="0">
                <a:cs typeface="B Yagut" pitchFamily="2" charset="-78"/>
              </a:rPr>
              <a:t>در تکمیل فرم بازرسی کارگاه تک واحدی به چه مواد قانونی استناد می گردد؟</a:t>
            </a:r>
          </a:p>
          <a:p>
            <a:pPr marL="457200" indent="-457200" algn="r" rtl="1">
              <a:lnSpc>
                <a:spcPct val="250000"/>
              </a:lnSpc>
              <a:buFont typeface="+mj-lt"/>
              <a:buAutoNum type="arabicPeriod"/>
            </a:pPr>
            <a:r>
              <a:rPr lang="fa-IR" sz="2400" dirty="0">
                <a:cs typeface="B Yagut" pitchFamily="2" charset="-78"/>
              </a:rPr>
              <a:t>فرم‌های موجود در سامانه یکپارچه بهداشت (سیب) برای چه کسانی و چه زمان‌هایی تکمیل می گردد؟</a:t>
            </a:r>
          </a:p>
          <a:p>
            <a:pPr marL="457200" lvl="0" indent="-457200" algn="r" rtl="1">
              <a:lnSpc>
                <a:spcPct val="250000"/>
              </a:lnSpc>
              <a:buFont typeface="+mj-lt"/>
              <a:buAutoNum type="arabicPeriod"/>
            </a:pPr>
            <a:r>
              <a:rPr lang="fa-IR" sz="2400" dirty="0">
                <a:cs typeface="B Yagut" pitchFamily="2" charset="-78"/>
              </a:rPr>
              <a:t>بخشهای مختلف پرونده پزشکی را بیان نمائید؟</a:t>
            </a:r>
          </a:p>
          <a:p>
            <a:pPr marL="457200" lvl="0" indent="-457200" algn="r" rtl="1">
              <a:lnSpc>
                <a:spcPct val="250000"/>
              </a:lnSpc>
              <a:buFont typeface="+mj-lt"/>
              <a:buAutoNum type="arabicPeriod"/>
            </a:pPr>
            <a:r>
              <a:rPr lang="fa-IR" sz="2400" dirty="0">
                <a:cs typeface="B Yagut" pitchFamily="2" charset="-78"/>
              </a:rPr>
              <a:t>فرم‌های الف و ب بهداشت حرفه‌ای و گزارش دهی چه اطلاعاتی را در خود دارند ؟</a:t>
            </a:r>
          </a:p>
        </p:txBody>
      </p:sp>
      <p:sp>
        <p:nvSpPr>
          <p:cNvPr id="5" name="Rectangle 4"/>
          <p:cNvSpPr/>
          <p:nvPr/>
        </p:nvSpPr>
        <p:spPr>
          <a:xfrm>
            <a:off x="8232375" y="275768"/>
            <a:ext cx="29193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4000" dirty="0">
                <a:cs typeface="B Yagut" pitchFamily="2" charset="-78"/>
              </a:rPr>
              <a:t>پرسش و تمرین</a:t>
            </a:r>
            <a:endParaRPr lang="en-US" sz="4000" dirty="0">
              <a:cs typeface="B Yagut" pitchFamily="2" charset="-78"/>
            </a:endParaRPr>
          </a:p>
        </p:txBody>
      </p:sp>
      <p:pic>
        <p:nvPicPr>
          <p:cNvPr id="2" name="پرسش اصل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2351" y="554109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90"/>
    </mc:Choice>
    <mc:Fallback xmlns="">
      <p:transition spd="slow" advTm="50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8337" y="1233493"/>
            <a:ext cx="1181692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 rtl="1">
              <a:lnSpc>
                <a:spcPct val="250000"/>
              </a:lnSpc>
              <a:buFont typeface="+mj-lt"/>
              <a:buAutoNum type="arabicPeriod"/>
            </a:pPr>
            <a:r>
              <a:rPr lang="fa-IR" sz="2400" dirty="0">
                <a:cs typeface="B Yagut" pitchFamily="2" charset="-78"/>
              </a:rPr>
              <a:t>مرکز سلامت محیط کار، راهنمای تکمیل فرم بازدید تک واحدی، وزارت بهداشت درمان و آموزش پزشکی</a:t>
            </a:r>
          </a:p>
          <a:p>
            <a:pPr marL="457200" indent="-457200" algn="just" rtl="1">
              <a:lnSpc>
                <a:spcPct val="250000"/>
              </a:lnSpc>
              <a:buFont typeface="+mj-lt"/>
              <a:buAutoNum type="arabicPeriod"/>
            </a:pPr>
            <a:r>
              <a:rPr lang="fa-IR" sz="2400" dirty="0">
                <a:cs typeface="B Yagut" pitchFamily="2" charset="-78"/>
              </a:rPr>
              <a:t>مرکز سلامت محیط کار، راهنمای تکمیل فرم گزارش دهی، وزارت بهداشت درمان و آموزش پزشکی</a:t>
            </a:r>
          </a:p>
          <a:p>
            <a:pPr marL="457200" indent="-457200" algn="just" rtl="1">
              <a:lnSpc>
                <a:spcPct val="250000"/>
              </a:lnSpc>
              <a:buFont typeface="+mj-lt"/>
              <a:buAutoNum type="arabicPeriod"/>
            </a:pPr>
            <a:r>
              <a:rPr lang="fa-IR" sz="2400" dirty="0">
                <a:cs typeface="B Yagut" pitchFamily="2" charset="-78"/>
              </a:rPr>
              <a:t>مرکز سلامت محیط کار، فرم های شاخصهای بهداشت حرفه ای، وزارت بهداشت درمان و آموزش پزشکی </a:t>
            </a:r>
          </a:p>
          <a:p>
            <a:pPr marL="457200" indent="-457200" algn="just" rtl="1">
              <a:lnSpc>
                <a:spcPct val="250000"/>
              </a:lnSpc>
              <a:buFont typeface="+mj-lt"/>
              <a:buAutoNum type="arabicPeriod"/>
            </a:pPr>
            <a:r>
              <a:rPr lang="fa-IR" sz="2400" dirty="0">
                <a:cs typeface="B Yagut" pitchFamily="2" charset="-78"/>
              </a:rPr>
              <a:t>دفتر سلامت محيط و کار، دستورالعمل تکميل فرم پرونده پزشکی شاغل، وزارت بهداشت درمان و آموزش پزشکی</a:t>
            </a:r>
          </a:p>
        </p:txBody>
      </p:sp>
      <p:sp>
        <p:nvSpPr>
          <p:cNvPr id="4" name="Rectangle 3"/>
          <p:cNvSpPr/>
          <p:nvPr/>
        </p:nvSpPr>
        <p:spPr>
          <a:xfrm>
            <a:off x="8435575" y="290282"/>
            <a:ext cx="24865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4000" dirty="0">
                <a:cs typeface="B Yagut" pitchFamily="2" charset="-78"/>
              </a:rPr>
              <a:t>فهرست منابع</a:t>
            </a:r>
            <a:endParaRPr lang="en-US" sz="4000" dirty="0">
              <a:cs typeface="B Yagut" pitchFamily="2" charset="-78"/>
            </a:endParaRPr>
          </a:p>
        </p:txBody>
      </p:sp>
      <p:pic>
        <p:nvPicPr>
          <p:cNvPr id="3" name="خداحافظ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306" y="58039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40"/>
    </mc:Choice>
    <mc:Fallback xmlns="">
      <p:transition spd="slow" advTm="23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812800" y="1447801"/>
            <a:ext cx="10363200" cy="1470025"/>
          </a:xfrm>
        </p:spPr>
        <p:txBody>
          <a:bodyPr>
            <a:normAutofit fontScale="90000"/>
          </a:bodyPr>
          <a:lstStyle/>
          <a:p>
            <a:pPr rtl="1"/>
            <a:r>
              <a:rPr lang="fa-IR" b="1" dirty="0">
                <a:cs typeface="B Yagut" panose="00000400000000000000" pitchFamily="2" charset="-78"/>
              </a:rPr>
              <a:t> لطفاً نظرات و پیشنهادات خود پیرامون این بسته آموزشی را به آدرس زیر ارسال کنید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571462" y="3200400"/>
            <a:ext cx="10763325" cy="1752600"/>
          </a:xfrm>
        </p:spPr>
        <p:txBody>
          <a:bodyPr>
            <a:normAutofit/>
          </a:bodyPr>
          <a:lstStyle/>
          <a:p>
            <a:pPr rtl="1"/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 دانشگاه علوم پزشکی و خدمات بهداشتی درمانی شیراز</a:t>
            </a:r>
          </a:p>
          <a:p>
            <a:pPr rtl="1"/>
            <a:r>
              <a:rPr lang="fa-IR" dirty="0"/>
              <a:t>امور بهورزی معاونت بهداشتی</a:t>
            </a:r>
            <a:endParaRPr lang="en-US" dirty="0">
              <a:solidFill>
                <a:schemeClr val="tx1"/>
              </a:solidFill>
              <a:cs typeface="B Yagut" panose="00000400000000000000" pitchFamily="2" charset="-78"/>
            </a:endParaRPr>
          </a:p>
          <a:p>
            <a:pPr rtl="1"/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پست الکترونیک</a:t>
            </a:r>
            <a:r>
              <a:rPr lang="en-US" dirty="0">
                <a:solidFill>
                  <a:schemeClr val="tx1"/>
                </a:solidFill>
                <a:cs typeface="B Yagut" panose="00000400000000000000" pitchFamily="2" charset="-78"/>
              </a:rPr>
              <a:t>  </a:t>
            </a: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 </a:t>
            </a:r>
            <a:r>
              <a:rPr lang="en-US" dirty="0">
                <a:solidFill>
                  <a:schemeClr val="tx1"/>
                </a:solidFill>
                <a:cs typeface="B Yagut" panose="00000400000000000000" pitchFamily="2" charset="-78"/>
              </a:rPr>
              <a:t>Shiraz_behvarz@sums.ac.ir</a:t>
            </a:r>
            <a:endParaRPr lang="en-US" i="1" dirty="0">
              <a:solidFill>
                <a:schemeClr val="tx1"/>
              </a:solidFill>
              <a:cs typeface="B Yagu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6305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3200" y="1095498"/>
            <a:ext cx="11611429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fa-IR" sz="2800" b="1" dirty="0">
                <a:cs typeface="B Yagut" panose="00000400000000000000" pitchFamily="2" charset="-78"/>
              </a:rPr>
              <a:t>انتظار می‌رود فراگیر پس از مطالعه این درس بتواند:</a:t>
            </a:r>
          </a:p>
          <a:p>
            <a:pPr marL="91440"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400" dirty="0">
                <a:cs typeface="B Yagut" pitchFamily="2" charset="-78"/>
              </a:rPr>
              <a:t>توضیح مختصری در خصوص نظام اطلاعات سلامت کار را بیان </a:t>
            </a:r>
            <a:r>
              <a:rPr lang="fa-IR" sz="2400" dirty="0" smtClean="0">
                <a:cs typeface="B Yagut" pitchFamily="2" charset="-78"/>
              </a:rPr>
              <a:t>نماید</a:t>
            </a:r>
            <a:r>
              <a:rPr lang="fa-IR" sz="2400" dirty="0">
                <a:cs typeface="B Yagut" pitchFamily="2" charset="-78"/>
              </a:rPr>
              <a:t>.</a:t>
            </a:r>
          </a:p>
          <a:p>
            <a:pPr marL="91440"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400" dirty="0">
                <a:cs typeface="B Yagut" pitchFamily="2" charset="-78"/>
              </a:rPr>
              <a:t>فرم‌های بازدید بهداشت حرفه ای را نام ببرد و کلیات فرم‌های بازدید کارگاه های تک واحدی بیان </a:t>
            </a:r>
            <a:r>
              <a:rPr lang="fa-IR" sz="2400" dirty="0" smtClean="0">
                <a:cs typeface="B Yagut" pitchFamily="2" charset="-78"/>
              </a:rPr>
              <a:t>نماید</a:t>
            </a:r>
            <a:r>
              <a:rPr lang="fa-IR" sz="2400" dirty="0">
                <a:cs typeface="B Yagut" pitchFamily="2" charset="-78"/>
              </a:rPr>
              <a:t>.</a:t>
            </a:r>
          </a:p>
          <a:p>
            <a:pPr marL="91440"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400" dirty="0">
                <a:cs typeface="B Yagut" pitchFamily="2" charset="-78"/>
              </a:rPr>
              <a:t>چکلیست قالی‌بافان را به طور مختصر توضیح </a:t>
            </a:r>
            <a:r>
              <a:rPr lang="fa-IR" sz="2400" dirty="0" smtClean="0">
                <a:cs typeface="B Yagut" pitchFamily="2" charset="-78"/>
              </a:rPr>
              <a:t>دهد</a:t>
            </a:r>
            <a:r>
              <a:rPr lang="fa-IR" sz="2400" dirty="0">
                <a:cs typeface="B Yagut" pitchFamily="2" charset="-78"/>
              </a:rPr>
              <a:t>.</a:t>
            </a:r>
          </a:p>
          <a:p>
            <a:pPr marL="91440"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400" dirty="0">
                <a:cs typeface="B Yagut" pitchFamily="2" charset="-78"/>
              </a:rPr>
              <a:t>فرم‌های موجود در سامانه یکپارچه بهداشت (سیب) را بیان نماید</a:t>
            </a:r>
            <a:r>
              <a:rPr lang="en-US" sz="2400" dirty="0">
                <a:cs typeface="B Yagut" pitchFamily="2" charset="-78"/>
              </a:rPr>
              <a:t>.</a:t>
            </a:r>
            <a:endParaRPr lang="fa-IR" sz="2400" dirty="0">
              <a:cs typeface="B Yagut" pitchFamily="2" charset="-78"/>
            </a:endParaRPr>
          </a:p>
          <a:p>
            <a:pPr marL="91440"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400" dirty="0">
                <a:cs typeface="B Yagut" pitchFamily="2" charset="-78"/>
              </a:rPr>
              <a:t>اجزاء کلی پرونده پزشکی را بیان نماید</a:t>
            </a:r>
            <a:r>
              <a:rPr lang="en-US" sz="2400" dirty="0">
                <a:cs typeface="B Yagut" pitchFamily="2" charset="-78"/>
              </a:rPr>
              <a:t>.</a:t>
            </a:r>
            <a:endParaRPr lang="fa-IR" sz="2400" dirty="0">
              <a:cs typeface="B Yagut" pitchFamily="2" charset="-78"/>
            </a:endParaRPr>
          </a:p>
          <a:p>
            <a:pPr marL="91440"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400" dirty="0">
                <a:cs typeface="B Yagut" pitchFamily="2" charset="-78"/>
              </a:rPr>
              <a:t> شرح مختصری از فرمهای گزارش دهی و فرم‌های الف و ب بهداشت حرفه‌ای ارائه </a:t>
            </a:r>
            <a:r>
              <a:rPr lang="fa-IR" sz="2400" dirty="0" smtClean="0">
                <a:cs typeface="B Yagut" pitchFamily="2" charset="-78"/>
              </a:rPr>
              <a:t>دهد</a:t>
            </a:r>
            <a:r>
              <a:rPr lang="fa-IR" sz="2400" dirty="0">
                <a:cs typeface="B Yagut" pitchFamily="2" charset="-78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722914" y="203200"/>
            <a:ext cx="53775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4000" dirty="0">
                <a:cs typeface="B Yagut" pitchFamily="2" charset="-78"/>
              </a:rPr>
              <a:t>اهداف آموزشی</a:t>
            </a:r>
          </a:p>
        </p:txBody>
      </p:sp>
      <p:pic>
        <p:nvPicPr>
          <p:cNvPr id="2" name="اهدا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01800" y="526415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00"/>
    </mc:Choice>
    <mc:Fallback xmlns="">
      <p:transition spd="slow" advTm="4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07025" y="1285125"/>
            <a:ext cx="6115777" cy="51552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800" dirty="0">
                <a:cs typeface="B Yagut" pitchFamily="2" charset="-78"/>
              </a:rPr>
              <a:t>آشنایی با نظام اطلاعات سلامت کار</a:t>
            </a:r>
          </a:p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800" dirty="0">
                <a:cs typeface="B Yagut" pitchFamily="2" charset="-78"/>
              </a:rPr>
              <a:t>کلیات فرم‌ بازدید کارگاه‌های تک واحدی </a:t>
            </a:r>
            <a:r>
              <a:rPr lang="en-US" sz="2800" dirty="0">
                <a:cs typeface="B Yagut" pitchFamily="2" charset="-78"/>
              </a:rPr>
              <a:t> </a:t>
            </a:r>
            <a:endParaRPr lang="fa-IR" sz="2800" dirty="0">
              <a:cs typeface="B Yagut" pitchFamily="2" charset="-78"/>
            </a:endParaRPr>
          </a:p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800" dirty="0">
                <a:cs typeface="B Yagut" pitchFamily="2" charset="-78"/>
              </a:rPr>
              <a:t>چکلیست قالی‌بافان</a:t>
            </a:r>
          </a:p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800" dirty="0">
                <a:cs typeface="B Yagut" pitchFamily="2" charset="-78"/>
              </a:rPr>
              <a:t>فرم‌های بهداشت حرفه‌ای در سامانه سیب</a:t>
            </a:r>
          </a:p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800" dirty="0"/>
              <a:t>فرم گزارش‌دهی، فرم الف و ب </a:t>
            </a:r>
            <a:r>
              <a:rPr lang="fa-IR" sz="2800" dirty="0">
                <a:cs typeface="B Yagut" pitchFamily="2" charset="-78"/>
              </a:rPr>
              <a:t>بهداشت</a:t>
            </a:r>
            <a:r>
              <a:rPr lang="fa-IR" sz="2800" dirty="0"/>
              <a:t> حرفه</a:t>
            </a:r>
            <a:r>
              <a:rPr lang="fa-IR" sz="2800" dirty="0">
                <a:cs typeface="B Zar"/>
              </a:rPr>
              <a:t>‌</a:t>
            </a:r>
            <a:r>
              <a:rPr lang="fa-IR" sz="2800" dirty="0"/>
              <a:t>ای</a:t>
            </a:r>
            <a:endParaRPr lang="fa-IR" sz="2800" dirty="0">
              <a:cs typeface="B Yagut" pitchFamily="2" charset="-78"/>
            </a:endParaRPr>
          </a:p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800" dirty="0">
                <a:cs typeface="B Yagut" pitchFamily="2" charset="-78"/>
              </a:rPr>
              <a:t>بخش‌های مختلف پرونده پزشکی </a:t>
            </a:r>
          </a:p>
        </p:txBody>
      </p:sp>
      <p:sp>
        <p:nvSpPr>
          <p:cNvPr id="3" name="Rectangle 2"/>
          <p:cNvSpPr/>
          <p:nvPr/>
        </p:nvSpPr>
        <p:spPr>
          <a:xfrm>
            <a:off x="2400083" y="0"/>
            <a:ext cx="71323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4000" kern="2000" dirty="0">
                <a:cs typeface="B Yagut" pitchFamily="2" charset="-78"/>
              </a:rPr>
              <a:t>فهرست عناوین</a:t>
            </a:r>
            <a:endParaRPr lang="en-US" sz="4000" kern="2000" dirty="0">
              <a:cs typeface="B Yagut" pitchFamily="2" charset="-78"/>
            </a:endParaRPr>
          </a:p>
        </p:txBody>
      </p:sp>
      <p:pic>
        <p:nvPicPr>
          <p:cNvPr id="4" name="عناوی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9988" y="51689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00"/>
    </mc:Choice>
    <mc:Fallback xmlns="">
      <p:transition spd="slow" advTm="24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8625" y="203352"/>
            <a:ext cx="8684819" cy="611435"/>
          </a:xfrm>
        </p:spPr>
        <p:txBody>
          <a:bodyPr>
            <a:noAutofit/>
          </a:bodyPr>
          <a:lstStyle/>
          <a:p>
            <a:r>
              <a:rPr lang="fa-IR" sz="4000" dirty="0">
                <a:cs typeface="B Yagut" panose="00000400000000000000" pitchFamily="2" charset="-78"/>
              </a:rPr>
              <a:t>آشنایی با نظام اطلاعات سلامت کار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4552" y="813629"/>
            <a:ext cx="11026324" cy="5805535"/>
          </a:xfrm>
        </p:spPr>
        <p:txBody>
          <a:bodyPr>
            <a:noAutofit/>
          </a:bodyPr>
          <a:lstStyle/>
          <a:p>
            <a:pPr marL="342900" indent="-342900"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800" dirty="0">
                <a:cs typeface="B Yagut" panose="00000400000000000000" pitchFamily="2" charset="-78"/>
              </a:rPr>
              <a:t>فرمهای بازدید بهداشت حرفه ای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800" dirty="0">
                <a:cs typeface="B Yagut" panose="00000400000000000000" pitchFamily="2" charset="-78"/>
              </a:rPr>
              <a:t>فرم گزارش دهی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800" dirty="0">
                <a:cs typeface="B Yagut" panose="00000400000000000000" pitchFamily="2" charset="-78"/>
              </a:rPr>
              <a:t>چکلیست قالی‌بافان</a:t>
            </a:r>
          </a:p>
          <a:p>
            <a:pPr marL="342900" indent="-342900"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800" dirty="0">
                <a:cs typeface="B Yagut" panose="00000400000000000000" pitchFamily="2" charset="-78"/>
              </a:rPr>
              <a:t>سامانه سیب</a:t>
            </a:r>
          </a:p>
          <a:p>
            <a:pPr marL="342900" indent="-342900"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800" dirty="0">
                <a:cs typeface="B Yagut" panose="00000400000000000000" pitchFamily="2" charset="-78"/>
              </a:rPr>
              <a:t>فرم الف و ب بهداشت حرفه ای (6 ماهه و سالیانه)</a:t>
            </a:r>
          </a:p>
          <a:p>
            <a:pPr marL="342900" indent="-342900"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800" dirty="0">
                <a:cs typeface="B Yagut" panose="00000400000000000000" pitchFamily="2" charset="-78"/>
              </a:rPr>
              <a:t>فرم معاینات شغلی و پرونده پزشکی معاینات سلامت شغلی</a:t>
            </a:r>
          </a:p>
          <a:p>
            <a:pPr marL="342900" indent="-342900"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800" dirty="0">
                <a:cs typeface="B Yagut" panose="00000400000000000000" pitchFamily="2" charset="-78"/>
              </a:rPr>
              <a:t>پرونده کارگاهی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endParaRPr lang="fa-IR" sz="2800" dirty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800" dirty="0">
                <a:cs typeface="B Yagut" panose="00000400000000000000" pitchFamily="2" charset="-78"/>
              </a:rPr>
              <a:t> </a:t>
            </a:r>
          </a:p>
        </p:txBody>
      </p:sp>
      <p:pic>
        <p:nvPicPr>
          <p:cNvPr id="4" name="آشنایی با نظام اطلاعات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94000" y="5768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31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470"/>
    </mc:Choice>
    <mc:Fallback xmlns="">
      <p:transition spd="slow" advTm="102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4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2659" y="58912"/>
            <a:ext cx="8950209" cy="674599"/>
          </a:xfrm>
        </p:spPr>
        <p:txBody>
          <a:bodyPr>
            <a:noAutofit/>
          </a:bodyPr>
          <a:lstStyle/>
          <a:p>
            <a:pPr marL="0" indent="0" algn="ctr" rtl="1">
              <a:buNone/>
            </a:pPr>
            <a:r>
              <a:rPr lang="fa-IR" sz="4400" dirty="0">
                <a:cs typeface="B Yagut" panose="00000400000000000000" pitchFamily="2" charset="-78"/>
              </a:rPr>
              <a:t>فرم بازدید از کارگاه های تک واحدی</a:t>
            </a:r>
          </a:p>
          <a:p>
            <a:pPr marL="0" indent="0" algn="ctr" rtl="1">
              <a:buNone/>
            </a:pPr>
            <a:endParaRPr lang="fa-IR" sz="4000" dirty="0"/>
          </a:p>
          <a:p>
            <a:pPr marL="0" indent="0" algn="ctr" rtl="1">
              <a:buNone/>
            </a:pPr>
            <a:endParaRPr lang="fa-IR" sz="4000" dirty="0"/>
          </a:p>
          <a:p>
            <a:pPr marL="0" indent="0" algn="ctr" rtl="1">
              <a:buNone/>
            </a:pPr>
            <a:endParaRPr lang="en-US" sz="4000" dirty="0"/>
          </a:p>
        </p:txBody>
      </p:sp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" r="4928" b="8366"/>
          <a:stretch>
            <a:fillRect/>
          </a:stretch>
        </p:blipFill>
        <p:spPr>
          <a:xfrm>
            <a:off x="993517" y="733511"/>
            <a:ext cx="4322040" cy="6045085"/>
          </a:xfrm>
          <a:prstGeom prst="rect">
            <a:avLst/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191" y="750445"/>
            <a:ext cx="4321669" cy="6056588"/>
          </a:xfrm>
          <a:prstGeom prst="rect">
            <a:avLst/>
          </a:prstGeom>
        </p:spPr>
      </p:pic>
      <p:pic>
        <p:nvPicPr>
          <p:cNvPr id="4" name="تک واحد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0413" y="59610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23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70"/>
    </mc:Choice>
    <mc:Fallback xmlns="">
      <p:transition spd="slow" advTm="30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9131" y="0"/>
            <a:ext cx="7545478" cy="681884"/>
          </a:xfrm>
        </p:spPr>
        <p:txBody>
          <a:bodyPr/>
          <a:lstStyle/>
          <a:p>
            <a:pPr marL="0" indent="0" algn="ctr" rtl="1">
              <a:buNone/>
            </a:pPr>
            <a:r>
              <a:rPr lang="fa-IR" sz="3200" dirty="0">
                <a:cs typeface="B Yagut" panose="00000400000000000000" pitchFamily="2" charset="-78"/>
              </a:rPr>
              <a:t>فرم بازدید از کارگاه های چند واحدی</a:t>
            </a:r>
          </a:p>
          <a:p>
            <a:pPr marL="0" indent="0" algn="ctr" rtl="1">
              <a:buNone/>
            </a:pPr>
            <a:endParaRPr lang="en-US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704" y="828105"/>
            <a:ext cx="4113420" cy="5831112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4" b="2603"/>
          <a:stretch/>
        </p:blipFill>
        <p:spPr>
          <a:xfrm>
            <a:off x="1047524" y="828105"/>
            <a:ext cx="4188136" cy="5698590"/>
          </a:xfrm>
          <a:prstGeom prst="rect">
            <a:avLst/>
          </a:prstGeom>
        </p:spPr>
      </p:pic>
      <p:pic>
        <p:nvPicPr>
          <p:cNvPr id="2" name="چند واحد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7924" y="59170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60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00"/>
    </mc:Choice>
    <mc:Fallback xmlns="">
      <p:transition spd="slow" advTm="6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5878" y="95607"/>
            <a:ext cx="7421519" cy="726029"/>
          </a:xfrm>
        </p:spPr>
        <p:txBody>
          <a:bodyPr>
            <a:normAutofit/>
          </a:bodyPr>
          <a:lstStyle/>
          <a:p>
            <a:pPr algn="ctr"/>
            <a:r>
              <a:rPr lang="fa-IR" sz="4000" dirty="0">
                <a:cs typeface="B Yagut" pitchFamily="2" charset="-78"/>
              </a:rPr>
              <a:t>کلیات فرم کارگاه تک واحدی</a:t>
            </a:r>
            <a:endParaRPr lang="en-US" sz="4000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568" y="1204686"/>
            <a:ext cx="11605118" cy="5312228"/>
          </a:xfrm>
        </p:spPr>
        <p:txBody>
          <a:bodyPr>
            <a:noAutofit/>
          </a:bodyPr>
          <a:lstStyle/>
          <a:p>
            <a:pPr marL="0" indent="0" algn="r" rtl="1">
              <a:lnSpc>
                <a:spcPct val="100000"/>
              </a:lnSpc>
              <a:buFont typeface="Wingdings" pitchFamily="2" charset="2"/>
              <a:buChar char="Ø"/>
            </a:pPr>
            <a:r>
              <a:rPr lang="fa-IR" dirty="0">
                <a:cs typeface="B Yagut" panose="00000400000000000000" pitchFamily="2" charset="-78"/>
              </a:rPr>
              <a:t>تکمیل اطلاعات عمومی</a:t>
            </a:r>
          </a:p>
          <a:p>
            <a:pPr marL="914400" lvl="2" indent="0" algn="r" rtl="1">
              <a:lnSpc>
                <a:spcPct val="100000"/>
              </a:lnSpc>
              <a:buNone/>
            </a:pPr>
            <a:r>
              <a:rPr lang="fa-IR" sz="2800" dirty="0">
                <a:cs typeface="B Yagut" panose="00000400000000000000" pitchFamily="2" charset="-78"/>
              </a:rPr>
              <a:t>وارد کردن تعداد شاغلين كارگاه به تفكيك جنس و شيفت كار</a:t>
            </a:r>
          </a:p>
          <a:p>
            <a:pPr marL="914400" lvl="2" indent="0" algn="r" rtl="1">
              <a:lnSpc>
                <a:spcPct val="100000"/>
              </a:lnSpc>
              <a:buNone/>
            </a:pPr>
            <a:r>
              <a:rPr lang="fa-IR" sz="2800" dirty="0">
                <a:cs typeface="B Yagut" panose="00000400000000000000" pitchFamily="2" charset="-78"/>
              </a:rPr>
              <a:t>وارد کردن توزيع تعداد شاغلين بهره</a:t>
            </a:r>
            <a:r>
              <a:rPr lang="fa-IR" sz="2800" dirty="0">
                <a:cs typeface="B Zar"/>
              </a:rPr>
              <a:t>‌</a:t>
            </a:r>
            <a:r>
              <a:rPr lang="fa-IR" sz="2800" dirty="0">
                <a:cs typeface="B Yagut" panose="00000400000000000000" pitchFamily="2" charset="-78"/>
              </a:rPr>
              <a:t>مند از خدمات بهداشت حرفه</a:t>
            </a:r>
            <a:r>
              <a:rPr lang="fa-IR" sz="2800" dirty="0">
                <a:cs typeface="B Zar"/>
              </a:rPr>
              <a:t>‌</a:t>
            </a:r>
            <a:r>
              <a:rPr lang="fa-IR" sz="2800" dirty="0">
                <a:cs typeface="B Yagut" panose="00000400000000000000" pitchFamily="2" charset="-78"/>
              </a:rPr>
              <a:t>ای به تفكيك نوع خدمت  و واحد ارائه دهنده آن</a:t>
            </a:r>
          </a:p>
          <a:p>
            <a:pPr marL="0" indent="0" algn="r" rtl="1">
              <a:lnSpc>
                <a:spcPct val="100000"/>
              </a:lnSpc>
              <a:buFont typeface="Wingdings" pitchFamily="2" charset="2"/>
              <a:buChar char="Ø"/>
            </a:pPr>
            <a:r>
              <a:rPr lang="fa-IR" dirty="0">
                <a:cs typeface="B Yagut" panose="00000400000000000000" pitchFamily="2" charset="-78"/>
              </a:rPr>
              <a:t>تکمیل اطلاعات تأسيسات و  تسهيلات بهداشتي (ماده 156 قانون كار) و مراقبت بهداشتي</a:t>
            </a:r>
          </a:p>
          <a:p>
            <a:pPr marL="0" indent="0" algn="r" rtl="1">
              <a:lnSpc>
                <a:spcPct val="100000"/>
              </a:lnSpc>
              <a:buFont typeface="Wingdings" pitchFamily="2" charset="2"/>
              <a:buChar char="Ø"/>
            </a:pPr>
            <a:r>
              <a:rPr lang="fa-IR" dirty="0">
                <a:cs typeface="B Yagut" panose="00000400000000000000" pitchFamily="2" charset="-78"/>
              </a:rPr>
              <a:t>تکمیل اطلاعات </a:t>
            </a:r>
            <a:r>
              <a:rPr lang="ar-SA" dirty="0">
                <a:cs typeface="B Yagut" panose="00000400000000000000" pitchFamily="2" charset="-78"/>
              </a:rPr>
              <a:t>تأسيسات بهداشتي و عوامل زيان آور محيط كار (مواد 156 و 91 قانون كار)</a:t>
            </a:r>
            <a:endParaRPr lang="fa-IR" dirty="0">
              <a:cs typeface="B Yagut" panose="00000400000000000000" pitchFamily="2" charset="-78"/>
            </a:endParaRPr>
          </a:p>
          <a:p>
            <a:pPr marL="0" indent="0" algn="r" rtl="1">
              <a:lnSpc>
                <a:spcPct val="100000"/>
              </a:lnSpc>
              <a:buFont typeface="Wingdings" pitchFamily="2" charset="2"/>
              <a:buChar char="Ø"/>
            </a:pPr>
            <a:r>
              <a:rPr lang="ar-SA" dirty="0">
                <a:cs typeface="B Yagut" panose="00000400000000000000" pitchFamily="2" charset="-78"/>
              </a:rPr>
              <a:t>ملاحظات و نظريه كارشناس</a:t>
            </a:r>
            <a:endParaRPr lang="fa-IR" dirty="0">
              <a:cs typeface="B Yagut" panose="00000400000000000000" pitchFamily="2" charset="-78"/>
            </a:endParaRPr>
          </a:p>
          <a:p>
            <a:pPr marL="0" indent="0" algn="r" rtl="1">
              <a:lnSpc>
                <a:spcPct val="100000"/>
              </a:lnSpc>
              <a:buNone/>
            </a:pPr>
            <a:endParaRPr lang="fa-IR" dirty="0">
              <a:cs typeface="B Yagut" panose="00000400000000000000" pitchFamily="2" charset="-78"/>
            </a:endParaRPr>
          </a:p>
          <a:p>
            <a:pPr marL="0" indent="0" algn="r" rtl="1">
              <a:lnSpc>
                <a:spcPct val="100000"/>
              </a:lnSpc>
              <a:buNone/>
            </a:pPr>
            <a:r>
              <a:rPr lang="fa-IR" dirty="0">
                <a:cs typeface="B Yagut" panose="00000400000000000000" pitchFamily="2" charset="-78"/>
              </a:rPr>
              <a:t>نکته : این فرم در یک نوبت توسط بهورز تکمیل و دو نوبت پیگیری دارد و در پرونده کارگاهی خانه بهداشت بایگانی می شود.</a:t>
            </a:r>
            <a:endParaRPr lang="en-US" dirty="0">
              <a:cs typeface="B Yagut" panose="00000400000000000000" pitchFamily="2" charset="-78"/>
            </a:endParaRPr>
          </a:p>
        </p:txBody>
      </p:sp>
      <p:pic>
        <p:nvPicPr>
          <p:cNvPr id="4" name="فرم گارگاه تک واحد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1725" y="6370638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30749" b="23913"/>
          <a:stretch/>
        </p:blipFill>
        <p:spPr>
          <a:xfrm>
            <a:off x="278587" y="139335"/>
            <a:ext cx="3172848" cy="149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34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140"/>
    </mc:Choice>
    <mc:Fallback xmlns="">
      <p:transition spd="slow" advTm="108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1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611" y="0"/>
            <a:ext cx="4333462" cy="634383"/>
          </a:xfrm>
        </p:spPr>
        <p:txBody>
          <a:bodyPr>
            <a:noAutofit/>
          </a:bodyPr>
          <a:lstStyle/>
          <a:p>
            <a:pPr marL="0" indent="0" algn="ctr" rtl="1">
              <a:buNone/>
            </a:pPr>
            <a:r>
              <a:rPr lang="fa-IR" sz="4000" dirty="0">
                <a:cs typeface="B Yagut" panose="00000400000000000000" pitchFamily="2" charset="-78"/>
              </a:rPr>
              <a:t>چک لیست قالی‌بافان</a:t>
            </a:r>
          </a:p>
          <a:p>
            <a:pPr marL="0" indent="0" algn="ctr" rtl="1">
              <a:buNone/>
            </a:pPr>
            <a:endParaRPr lang="en-US" sz="4000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6" b="44170"/>
          <a:stretch/>
        </p:blipFill>
        <p:spPr>
          <a:xfrm>
            <a:off x="1501250" y="634383"/>
            <a:ext cx="8899063" cy="5800493"/>
          </a:xfrm>
          <a:prstGeom prst="rect">
            <a:avLst/>
          </a:prstGeom>
        </p:spPr>
      </p:pic>
      <p:pic>
        <p:nvPicPr>
          <p:cNvPr id="2" name="چکلیست قالیبافان قسمت اول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1725" y="61928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00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550"/>
    </mc:Choice>
    <mc:Fallback xmlns="">
      <p:transition spd="slow" advTm="59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شیراز</_x062f__x0627__x0646__x0634__x06af__x0627__x0647_>
    <_x0646__x0648__x0639__x0020__x062d__x06cc__x0637__x0647_ xmlns="12fdc5dc-769e-4543-b10d-fbea3dac4417">بهداشت حرفه‌اي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5NN7CDR5NKU2-831-764</_dlc_DocId>
    <_dlc_DocIdUrl xmlns="1047730d-92e1-4018-9084-d932fd3a7f58">
      <Url>http://www.health.gov.ir/hnd/_layouts/DocIdRedir.aspx?ID=5NN7CDR5NKU2-831-764</Url>
      <Description>5NN7CDR5NKU2-831-764</Description>
    </_dlc_DocIdUrl>
  </documentManagement>
</p:properties>
</file>

<file path=customXml/itemProps1.xml><?xml version="1.0" encoding="utf-8"?>
<ds:datastoreItem xmlns:ds="http://schemas.openxmlformats.org/officeDocument/2006/customXml" ds:itemID="{8E488B9F-4DCD-4BCC-979A-F116B08C751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5AC3F46-2FA3-416E-8071-94A5FFA5E739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C07B28BC-2085-4A6A-8AE9-75D53C45144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47730d-92e1-4018-9084-d932fd3a7f58"/>
    <ds:schemaRef ds:uri="12fdc5dc-769e-4543-b10d-fbea3dac44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AE562823-775D-4F48-9DCD-45FD457CB009}">
  <ds:schemaRefs>
    <ds:schemaRef ds:uri="http://purl.org/dc/dcmitype/"/>
    <ds:schemaRef ds:uri="http://schemas.microsoft.com/office/2006/metadata/properties"/>
    <ds:schemaRef ds:uri="12fdc5dc-769e-4543-b10d-fbea3dac4417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www.w3.org/XML/1998/namespace"/>
    <ds:schemaRef ds:uri="http://purl.org/dc/terms/"/>
    <ds:schemaRef ds:uri="http://schemas.openxmlformats.org/package/2006/metadata/core-properties"/>
    <ds:schemaRef ds:uri="1047730d-92e1-4018-9084-d932fd3a7f5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1085</TotalTime>
  <Words>968</Words>
  <Application>Microsoft Office PowerPoint</Application>
  <PresentationFormat>Widescreen</PresentationFormat>
  <Paragraphs>119</Paragraphs>
  <Slides>22</Slides>
  <Notes>22</Notes>
  <HiddenSlides>0</HiddenSlides>
  <MMClips>21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Calibri</vt:lpstr>
      <vt:lpstr>B Yagut</vt:lpstr>
      <vt:lpstr>Times New Roman</vt:lpstr>
      <vt:lpstr>Calibri Light</vt:lpstr>
      <vt:lpstr>Arial</vt:lpstr>
      <vt:lpstr>Wingdings</vt:lpstr>
      <vt:lpstr>B Zar</vt:lpstr>
      <vt:lpstr>Office Theme</vt:lpstr>
      <vt:lpstr>PowerPoint Presentation</vt:lpstr>
      <vt:lpstr> مشخصات سند</vt:lpstr>
      <vt:lpstr>PowerPoint Presentation</vt:lpstr>
      <vt:lpstr>PowerPoint Presentation</vt:lpstr>
      <vt:lpstr>آشنایی با نظام اطلاعات سلامت کار</vt:lpstr>
      <vt:lpstr>PowerPoint Presentation</vt:lpstr>
      <vt:lpstr>PowerPoint Presentation</vt:lpstr>
      <vt:lpstr>کلیات فرم کارگاه تک واحدی</vt:lpstr>
      <vt:lpstr>PowerPoint Presentation</vt:lpstr>
      <vt:lpstr>PowerPoint Presentation</vt:lpstr>
      <vt:lpstr>فرم های بهداشت حرفه ای سامانه سیب ((برنامه بهداشت کشاورزان))</vt:lpstr>
      <vt:lpstr>فرم های بهداشت حرفه ای سامانه سیب  ((برنامه قالیبافی))</vt:lpstr>
      <vt:lpstr>فرم های بهداشت حرفه ای سامانه سیب  ((چک لیست بررسی وضعیت ارگونومی دانش آموزان))</vt:lpstr>
      <vt:lpstr>فرم های بهداشت حرفه ای سامانه سیب  ((چک لیست مشاغل خانگی))</vt:lpstr>
      <vt:lpstr>فرم گزارش دهی و فرم الف و ب بهداشت حرفه‌ای</vt:lpstr>
      <vt:lpstr>PowerPoint Presentation</vt:lpstr>
      <vt:lpstr>PowerPoint Presentation</vt:lpstr>
      <vt:lpstr>بخشهای مختلف پرونده پزشکی</vt:lpstr>
      <vt:lpstr>PowerPoint Presentation</vt:lpstr>
      <vt:lpstr>PowerPoint Presentation</vt:lpstr>
      <vt:lpstr>PowerPoint Presentation</vt:lpstr>
      <vt:lpstr> لطفاً نظرات و پیشنهادات خود پیرامون این بسته آموزشی را به آدرس زیر ارسال کنید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آشنایی با نظام اطلاعات سلامت کار</dc:title>
  <dc:creator>dr</dc:creator>
  <cp:lastModifiedBy>Sima Jalali</cp:lastModifiedBy>
  <cp:revision>176</cp:revision>
  <dcterms:created xsi:type="dcterms:W3CDTF">2020-04-21T05:13:46Z</dcterms:created>
  <dcterms:modified xsi:type="dcterms:W3CDTF">2020-12-06T10:36:52Z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0933b516-397d-477a-a613-6fc8258549fc</vt:lpwstr>
  </property>
</Properties>
</file>